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6" r:id="rId11"/>
    <p:sldId id="267" r:id="rId12"/>
    <p:sldId id="265"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6006" autoAdjust="0"/>
  </p:normalViewPr>
  <p:slideViewPr>
    <p:cSldViewPr>
      <p:cViewPr varScale="1">
        <p:scale>
          <a:sx n="37" d="100"/>
          <a:sy n="37" d="100"/>
        </p:scale>
        <p:origin x="-1122"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80DD7E-08A3-4799-B813-58D2C25B1B4E}" type="datetimeFigureOut">
              <a:rPr lang="en-US" smtClean="0"/>
              <a:t>5/26/2019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0EB2D3-CA6A-4DE7-98E1-8D59F5A01809}"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By combining democratic administration with the enormous expert pool of candidates for business and with a large amount of voters, James Madison considered those people or groups who needed to propose for their self-interests would be controlled. As more groups urged for their self-interests, they could turn out manipulating each other. He thought it was natural for radicals to advocate for matters critical to them. He thought the support for the radical's interests comes with the idea of freedom. Nevertheless, he thought it was the part of the government to control those factions to ensure that justice and liberty could continue to be.</a:t>
            </a:r>
          </a:p>
          <a:p>
            <a:endParaRPr lang="en-US" dirty="0"/>
          </a:p>
        </p:txBody>
      </p:sp>
      <p:sp>
        <p:nvSpPr>
          <p:cNvPr id="4" name="Slide Number Placeholder 3"/>
          <p:cNvSpPr>
            <a:spLocks noGrp="1"/>
          </p:cNvSpPr>
          <p:nvPr>
            <p:ph type="sldNum" sz="quarter" idx="10"/>
          </p:nvPr>
        </p:nvSpPr>
        <p:spPr/>
        <p:txBody>
          <a:bodyPr/>
          <a:lstStyle/>
          <a:p>
            <a:fld id="{910EB2D3-CA6A-4DE7-98E1-8D59F5A01809}"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Madison utilizes emotional appeals and rational techniques in his statement. Madison talks about how some people are scared of the government that is also strong and how others are fearful factions that are also strong. Madison fears that factions would grow too strong and powerful that they might get over. He contends that we will control the consequences of disagreements with the law. Madison thinks that democracy made up by the law is rational because it could improve and expand national views, too as give broader more different opinions. Madison thought bigger is greater. Madison states that the smaller democracy may not prevent the risks of majority faction because smaller size implies that undesirable passions may easily spread to the number of the people, which can then enact its will through the democratic government without difficulty.</a:t>
            </a:r>
            <a:endParaRPr lang="en-US" dirty="0"/>
          </a:p>
        </p:txBody>
      </p:sp>
      <p:sp>
        <p:nvSpPr>
          <p:cNvPr id="4" name="Slide Number Placeholder 3"/>
          <p:cNvSpPr>
            <a:spLocks noGrp="1"/>
          </p:cNvSpPr>
          <p:nvPr>
            <p:ph type="sldNum" sz="quarter" idx="10"/>
          </p:nvPr>
        </p:nvSpPr>
        <p:spPr/>
        <p:txBody>
          <a:bodyPr/>
          <a:lstStyle/>
          <a:p>
            <a:fld id="{910EB2D3-CA6A-4DE7-98E1-8D59F5A01809}"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James Madison regarded benefit groups, which he named factions, as the necessary evil. He thought that interest groups not just conflict with each other but also conflict with this general goodness. Nevertheless, Madison believed that abolishing interest groups could kill liberty—a remedy “ worse than the disease. ” at “ Usage of this term extra interest means that it is not in the national interest. Some students hate this term, since it may take a negative meaning. When politicians need to gather support from constituents, they may refer to this party as being congenial to particular interests. This indicates that the special interest does not get the common interest in heart. Common interest groups are national groups that have no economic self-interest at the terms they seek</a:t>
            </a:r>
            <a:endParaRPr lang="en-US" dirty="0"/>
          </a:p>
        </p:txBody>
      </p:sp>
      <p:sp>
        <p:nvSpPr>
          <p:cNvPr id="4" name="Slide Number Placeholder 3"/>
          <p:cNvSpPr>
            <a:spLocks noGrp="1"/>
          </p:cNvSpPr>
          <p:nvPr>
            <p:ph type="sldNum" sz="quarter" idx="10"/>
          </p:nvPr>
        </p:nvSpPr>
        <p:spPr/>
        <p:txBody>
          <a:bodyPr/>
          <a:lstStyle/>
          <a:p>
            <a:fld id="{910EB2D3-CA6A-4DE7-98E1-8D59F5A01809}"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That was part of the thought of James Madison at planning This law, for he was suspicious of what he called factions. At Federalist article 10, Madison warned against direct democracy. He also warned of the risks of factions, especially majority factions that could suppress the protest. He also believed that if the people were split into more smaller units, there could be comparatively little change of thought in each group, making it more challenging for those inhabitants who held different interests and opinions. Other interests would inevitably need to be together to create alliances in order to win in the broad democracy.</a:t>
            </a:r>
            <a:endParaRPr lang="en-US" dirty="0"/>
          </a:p>
        </p:txBody>
      </p:sp>
      <p:sp>
        <p:nvSpPr>
          <p:cNvPr id="4" name="Slide Number Placeholder 3"/>
          <p:cNvSpPr>
            <a:spLocks noGrp="1"/>
          </p:cNvSpPr>
          <p:nvPr>
            <p:ph type="sldNum" sz="quarter" idx="10"/>
          </p:nvPr>
        </p:nvSpPr>
        <p:spPr/>
        <p:txBody>
          <a:bodyPr/>
          <a:lstStyle/>
          <a:p>
            <a:fld id="{910EB2D3-CA6A-4DE7-98E1-8D59F5A01809}"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Speech by James Madison viewed interest groups, "which he named factions" as the necessary bad in governments. He thought that benefit groups not just conflict with each other but, more importantly, also conflict with this general quality. However, Madison believed that the origin of interest groups was to be seen in being nature" a zeal for various beliefs concerning faith, concerning administration, and some different points" and therefore impossible to eliminate from politics. Justify this role of interest groups in American politics from Madison's theory. Governmental interest groups have taken a significant effect over important Political decisions throughout the history of the United States. James Madison thought that everyone is self-interested; thus, interest groups are the aggregation of people who share the same self-interest working together to find goals beyond personal reach in difficult societies.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910EB2D3-CA6A-4DE7-98E1-8D59F5A01809}"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these Federalist essay, Madison this law mind did not consider this thought of governmental parties, which he named “ factions. ” he believed of them as groupings of people banding together out of “ passion ” or self-interest and determined to thwart other people’s rights or the general good. This law, he argued, was an elaborate device designed to make any faction from getting power. Even early in the new law’s time, he saw himself organizing a faction of himself. Madison did it to prevent Alexander Hamilton, his politician co-author, who got turn into Treasury chief. These details of their conflict are not applicable here. (Hamilton, the former merchant’s clerk, believed he was placing America on tour to the modern, different system; Madison, the Virginia farmer, believed Hamilton was handing it over to his banker friends.) What matters constitutes how Madison answered.</a:t>
            </a:r>
            <a:endParaRPr lang="en-US" dirty="0"/>
          </a:p>
        </p:txBody>
      </p:sp>
      <p:sp>
        <p:nvSpPr>
          <p:cNvPr id="4" name="Slide Number Placeholder 3"/>
          <p:cNvSpPr>
            <a:spLocks noGrp="1"/>
          </p:cNvSpPr>
          <p:nvPr>
            <p:ph type="sldNum" sz="quarter" idx="10"/>
          </p:nvPr>
        </p:nvSpPr>
        <p:spPr/>
        <p:txBody>
          <a:bodyPr/>
          <a:lstStyle/>
          <a:p>
            <a:fld id="{910EB2D3-CA6A-4DE7-98E1-8D59F5A01809}"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James Madison published that Federalist No. 10 to inform these people concerning these issues and potential solutions for the establishment of factions. Through multiple arguments concerning the risks of factions and the benefits of the democracy, Madison" s great debate was in favor of the United States Constitution. Madison determined the sect as "the figure of citizens, whether amounting to the number or age of that unit, who represent joined and actuated by some general desire of passion or interest, adverse to the rights of other citizens or the permanent and aggregate interests of the community. "(Madison p. 1) Factions may be compared to this new time hall group; or as groups of people with the general self-interest. These radicals are just needed for …show more content…</a:t>
            </a:r>
            <a:endParaRPr lang="en-US" dirty="0"/>
          </a:p>
        </p:txBody>
      </p:sp>
      <p:sp>
        <p:nvSpPr>
          <p:cNvPr id="4" name="Slide Number Placeholder 3"/>
          <p:cNvSpPr>
            <a:spLocks noGrp="1"/>
          </p:cNvSpPr>
          <p:nvPr>
            <p:ph type="sldNum" sz="quarter" idx="10"/>
          </p:nvPr>
        </p:nvSpPr>
        <p:spPr/>
        <p:txBody>
          <a:bodyPr/>
          <a:lstStyle/>
          <a:p>
            <a:fld id="{910EB2D3-CA6A-4DE7-98E1-8D59F5A01809}"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Madison first evaluated that there are two ways to determine the harm caused by faction: Either of the reasons of faction or command its consequences. He then identifies these two methods to removing these cases of faction: Firstly, ruining freedom, which could be because `` freedom is to faction what wind is to destroy s", but it is impossible to perform because liberty is essential to political life. After all, Americans struggled for it within the English Revolution. The second alternative, making a world homogeneous in beliefs and interests, is impracticable. The variety of these people's power is what makes them accomplish about, and inequality of property is the place that the government should defend. Madison especially emphasizes that economic stratification keeps everyone from sharing the same belief. Madison states that the harm caused by faction can be determined but by controlling its consequences.</a:t>
            </a:r>
            <a:endParaRPr lang="en-US" dirty="0"/>
          </a:p>
        </p:txBody>
      </p:sp>
      <p:sp>
        <p:nvSpPr>
          <p:cNvPr id="4" name="Slide Number Placeholder 3"/>
          <p:cNvSpPr>
            <a:spLocks noGrp="1"/>
          </p:cNvSpPr>
          <p:nvPr>
            <p:ph type="sldNum" sz="quarter" idx="10"/>
          </p:nvPr>
        </p:nvSpPr>
        <p:spPr/>
        <p:txBody>
          <a:bodyPr/>
          <a:lstStyle/>
          <a:p>
            <a:fld id="{910EB2D3-CA6A-4DE7-98E1-8D59F5A01809}"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Madison gets this point that there are two ways to determine the harm caused by faction: Removing the movements of faction or controlling its consequences. He argues that there are two ways to kill these reasons that provoke the growth of factions. One, the removal of freedom, he rejects as intolerable. The different, making a world homogeneous in thought and interest, he sees as impossible because the cases of faction, among them different economic interests, are inherent in the free society. Madison states that the harm caused by faction can be determined but by controlling its consequences. There are two methods of healing this mischief of faction: This single, by removing its reasons; the other, by manipulating its consequences. There are again two methods of removing these movements of faction: This single by demolishing this freedom which is vital to its creation; the different, by making every citizen the same opinions, the same passions, and the same interests.</a:t>
            </a:r>
            <a:endParaRPr lang="en-US" dirty="0"/>
          </a:p>
        </p:txBody>
      </p:sp>
      <p:sp>
        <p:nvSpPr>
          <p:cNvPr id="4" name="Slide Number Placeholder 3"/>
          <p:cNvSpPr>
            <a:spLocks noGrp="1"/>
          </p:cNvSpPr>
          <p:nvPr>
            <p:ph type="sldNum" sz="quarter" idx="10"/>
          </p:nvPr>
        </p:nvSpPr>
        <p:spPr/>
        <p:txBody>
          <a:bodyPr/>
          <a:lstStyle/>
          <a:p>
            <a:fld id="{910EB2D3-CA6A-4DE7-98E1-8D59F5A01809}" type="slidenum">
              <a:rPr lang="en-US" smtClean="0"/>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Popular writings are already predicting the growth of the new social structure: The digital world. In most accounts, the phenomenon is represented as the further development of a previously increasingly networked world, sparked by vast technological advancements in the sphere of communication and manipulation of data. There is little question that these latest scientific advancements in terms of digitalization, extensive information, and artificial intelligence (AI ) take important social consequences.1 One significant social organization that is likely impacted by these developments is law and, </a:t>
            </a:r>
            <a:r>
              <a:rPr lang="en-US" dirty="0" err="1" smtClean="0"/>
              <a:t>Relatedly</a:t>
            </a:r>
            <a:r>
              <a:rPr lang="en-US" dirty="0" smtClean="0"/>
              <a:t>, the legal profession. Current technologies are reshaping the way we do and make, and their results naturally have the imaginative economy art, profession, music, and more. As artificial intelligence (AI), augmented reality, the virtual world (VR), and </a:t>
            </a:r>
            <a:r>
              <a:rPr lang="en-US" dirty="0" err="1" smtClean="0"/>
              <a:t>blockchain</a:t>
            </a:r>
            <a:r>
              <a:rPr lang="en-US" dirty="0" smtClean="0"/>
              <a:t> continue to appear as strong strengths, would they be accustomed to more exceptional performance? </a:t>
            </a:r>
            <a:endParaRPr lang="en-US" dirty="0"/>
          </a:p>
        </p:txBody>
      </p:sp>
      <p:sp>
        <p:nvSpPr>
          <p:cNvPr id="4" name="Slide Number Placeholder 3"/>
          <p:cNvSpPr>
            <a:spLocks noGrp="1"/>
          </p:cNvSpPr>
          <p:nvPr>
            <p:ph type="sldNum" sz="quarter" idx="10"/>
          </p:nvPr>
        </p:nvSpPr>
        <p:spPr/>
        <p:txBody>
          <a:bodyPr/>
          <a:lstStyle/>
          <a:p>
            <a:fld id="{910EB2D3-CA6A-4DE7-98E1-8D59F5A01809}" type="slidenum">
              <a:rPr lang="en-US" smtClean="0"/>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DF6105C-45B5-47AA-A733-7E222036B69E}" type="datetimeFigureOut">
              <a:rPr lang="en-US" smtClean="0"/>
              <a:t>5/26/2019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DF5649-1EEB-4829-9127-A170038BC70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F6105C-45B5-47AA-A733-7E222036B69E}" type="datetimeFigureOut">
              <a:rPr lang="en-US" smtClean="0"/>
              <a:t>5/26/2019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DF5649-1EEB-4829-9127-A170038BC70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F6105C-45B5-47AA-A733-7E222036B69E}" type="datetimeFigureOut">
              <a:rPr lang="en-US" smtClean="0"/>
              <a:t>5/26/2019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DF5649-1EEB-4829-9127-A170038BC70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DF6105C-45B5-47AA-A733-7E222036B69E}" type="datetimeFigureOut">
              <a:rPr lang="en-US" smtClean="0"/>
              <a:t>5/26/2019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DF5649-1EEB-4829-9127-A170038BC70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DF6105C-45B5-47AA-A733-7E222036B69E}" type="datetimeFigureOut">
              <a:rPr lang="en-US" smtClean="0"/>
              <a:t>5/26/2019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DF5649-1EEB-4829-9127-A170038BC70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DF6105C-45B5-47AA-A733-7E222036B69E}" type="datetimeFigureOut">
              <a:rPr lang="en-US" smtClean="0"/>
              <a:t>5/26/2019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DF5649-1EEB-4829-9127-A170038BC70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F6105C-45B5-47AA-A733-7E222036B69E}" type="datetimeFigureOut">
              <a:rPr lang="en-US" smtClean="0"/>
              <a:t>5/26/2019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DF5649-1EEB-4829-9127-A170038BC70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F6105C-45B5-47AA-A733-7E222036B69E}" type="datetimeFigureOut">
              <a:rPr lang="en-US" smtClean="0"/>
              <a:t>5/26/2019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DF5649-1EEB-4829-9127-A170038BC70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F6105C-45B5-47AA-A733-7E222036B69E}" type="datetimeFigureOut">
              <a:rPr lang="en-US" smtClean="0"/>
              <a:t>5/26/2019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DF5649-1EEB-4829-9127-A170038BC70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F6105C-45B5-47AA-A733-7E222036B69E}" type="datetimeFigureOut">
              <a:rPr lang="en-US" smtClean="0"/>
              <a:t>5/26/2019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DF5649-1EEB-4829-9127-A170038BC70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F6105C-45B5-47AA-A733-7E222036B69E}" type="datetimeFigureOut">
              <a:rPr lang="en-US" smtClean="0"/>
              <a:t>5/26/2019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DF5649-1EEB-4829-9127-A170038BC70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F6105C-45B5-47AA-A733-7E222036B69E}" type="datetimeFigureOut">
              <a:rPr lang="en-US" smtClean="0"/>
              <a:t>5/26/2019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F5649-1EEB-4829-9127-A170038BC70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Interest policy</a:t>
            </a:r>
            <a:br>
              <a:rPr lang="en-US" dirty="0" smtClean="0"/>
            </a:br>
            <a:endParaRPr lang="en-US" dirty="0"/>
          </a:p>
        </p:txBody>
      </p:sp>
      <p:sp>
        <p:nvSpPr>
          <p:cNvPr id="3" name="Subtitle 2"/>
          <p:cNvSpPr>
            <a:spLocks noGrp="1"/>
          </p:cNvSpPr>
          <p:nvPr>
            <p:ph type="subTitle" idx="1"/>
          </p:nvPr>
        </p:nvSpPr>
        <p:spPr/>
        <p:txBody>
          <a:bodyPr>
            <a:normAutofit fontScale="85000" lnSpcReduction="20000"/>
          </a:bodyPr>
          <a:lstStyle/>
          <a:p>
            <a:r>
              <a:rPr lang="en-US" dirty="0" smtClean="0"/>
              <a:t>Name</a:t>
            </a:r>
          </a:p>
          <a:p>
            <a:r>
              <a:rPr lang="en-US" dirty="0" smtClean="0"/>
              <a:t>Institution</a:t>
            </a:r>
          </a:p>
          <a:p>
            <a:r>
              <a:rPr lang="en-US" dirty="0" smtClean="0"/>
              <a:t>Course</a:t>
            </a:r>
          </a:p>
          <a:p>
            <a:r>
              <a:rPr lang="en-US" dirty="0" smtClean="0"/>
              <a:t>Date</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Interest policy</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r>
              <a:rPr lang="en-US" dirty="0"/>
              <a:t>James Madison was worried that factions would be detrimental to our ideology. </a:t>
            </a:r>
            <a:endParaRPr lang="en-US" dirty="0" smtClean="0"/>
          </a:p>
          <a:p>
            <a:r>
              <a:rPr lang="en-US" dirty="0" smtClean="0"/>
              <a:t>He </a:t>
            </a:r>
            <a:r>
              <a:rPr lang="en-US" dirty="0"/>
              <a:t>was worried that a group of people, acting in their self-interest, would turn into tyrannical and dictatorial. </a:t>
            </a:r>
            <a:endParaRPr lang="en-US" dirty="0" smtClean="0"/>
          </a:p>
          <a:p>
            <a:r>
              <a:rPr lang="en-US" dirty="0" smtClean="0"/>
              <a:t>Nevertheless</a:t>
            </a:r>
            <a:r>
              <a:rPr lang="en-US" dirty="0"/>
              <a:t>, James Madison thought that the purpose of representative democracy is the best way to control factions in order to maintain freedom and righteousness</a:t>
            </a:r>
            <a:r>
              <a:rPr lang="en-US" dirty="0" smtClean="0"/>
              <a:t>.</a:t>
            </a:r>
          </a:p>
          <a:p>
            <a:r>
              <a:rPr lang="en-US" dirty="0" smtClean="0"/>
              <a:t> </a:t>
            </a:r>
            <a:r>
              <a:rPr lang="en-US" dirty="0"/>
              <a:t>By giving a democratic government, a large number of people would be able to assist at it. Representative government extends this talent pool of people who are ready to work for business. Likewise, a great number of people could vote in elections.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Interest policy</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r>
              <a:rPr lang="en-US" dirty="0"/>
              <a:t>Madison had a distinct purpose regarding factions. He thought that these people should have a substantial amount of power to keep these rulers from being corrupted</a:t>
            </a:r>
            <a:r>
              <a:rPr lang="en-US" dirty="0" smtClean="0"/>
              <a:t>.</a:t>
            </a:r>
          </a:p>
          <a:p>
            <a:r>
              <a:rPr lang="en-US" dirty="0" smtClean="0"/>
              <a:t> </a:t>
            </a:r>
            <a:r>
              <a:rPr lang="en-US" dirty="0"/>
              <a:t>However, to keep these people from growing into overly factional and imposing the intention of one group at others was to accept factions </a:t>
            </a:r>
            <a:r>
              <a:rPr lang="en-US" dirty="0" smtClean="0"/>
              <a:t> </a:t>
            </a:r>
            <a:r>
              <a:rPr lang="en-US" dirty="0"/>
              <a:t>this more the merrier</a:t>
            </a:r>
            <a:r>
              <a:rPr lang="en-US" dirty="0" smtClean="0"/>
              <a:t>.</a:t>
            </a:r>
          </a:p>
          <a:p>
            <a:r>
              <a:rPr lang="en-US" dirty="0" smtClean="0"/>
              <a:t> </a:t>
            </a:r>
            <a:r>
              <a:rPr lang="en-US" dirty="0"/>
              <a:t>At Federalist No. 51, Madison contended that factions themselves would force people to band together to defend and move the factional urges of others. In the way, factions turn into the check and balance on different factions.</a:t>
            </a:r>
          </a:p>
          <a:p>
            <a:r>
              <a:rPr lang="en-US" dirty="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Interest policy</a:t>
            </a:r>
            <a:br>
              <a:rPr lang="en-US" dirty="0" smtClean="0"/>
            </a:br>
            <a:endParaRPr lang="en-US" dirty="0"/>
          </a:p>
        </p:txBody>
      </p:sp>
      <p:sp>
        <p:nvSpPr>
          <p:cNvPr id="3" name="Content Placeholder 2"/>
          <p:cNvSpPr>
            <a:spLocks noGrp="1"/>
          </p:cNvSpPr>
          <p:nvPr>
            <p:ph idx="1"/>
          </p:nvPr>
        </p:nvSpPr>
        <p:spPr>
          <a:xfrm>
            <a:off x="457200" y="1600200"/>
            <a:ext cx="8686800" cy="4876800"/>
          </a:xfrm>
        </p:spPr>
        <p:txBody>
          <a:bodyPr>
            <a:normAutofit fontScale="62500" lnSpcReduction="20000"/>
          </a:bodyPr>
          <a:lstStyle/>
          <a:p>
            <a:r>
              <a:rPr lang="en-US" dirty="0" smtClean="0"/>
              <a:t>James Madison published a good deal about interest groups (which in his time were named “ factions ” ), which he believed as disastrous but essential evils whose attempts and machinations must be diligently circumvented. </a:t>
            </a:r>
          </a:p>
          <a:p>
            <a:r>
              <a:rPr lang="en-US" dirty="0" smtClean="0"/>
              <a:t>Madison was keenly wary of any and all benefit groups, particularly those who profess to remain running for this world good– agreeing to Madison, much claims exist just the fancy façade meant to disguise the selfish motives which nearly every single group seeks to further. </a:t>
            </a:r>
          </a:p>
          <a:p>
            <a:r>
              <a:rPr lang="en-US" dirty="0" smtClean="0"/>
              <a:t>The double-edged condition, therefore, confronts this country, or indeed Madison thought: </a:t>
            </a:r>
          </a:p>
          <a:p>
            <a:r>
              <a:rPr lang="en-US" dirty="0" smtClean="0"/>
              <a:t>The Republican state must not try to suppress the voices of those citizens who band together to maintain their will upon their government but neither can a democratic society allow one group to ride roughshod over the rights of any other.</a:t>
            </a:r>
          </a:p>
          <a:p>
            <a:r>
              <a:rPr lang="en-US" dirty="0" smtClean="0"/>
              <a:t> Madison's suggested method requires letting involvement groups survive but under carefully controlled circumstances, with corruption minimized as far as possible and equally more groups allowed to move similarly is feasible, in the hopes that their vast numbers will serve as a simple system of checks and balances.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 policy </a:t>
            </a:r>
            <a:endParaRPr lang="en-US" dirty="0"/>
          </a:p>
        </p:txBody>
      </p:sp>
      <p:sp>
        <p:nvSpPr>
          <p:cNvPr id="3" name="Content Placeholder 2"/>
          <p:cNvSpPr>
            <a:spLocks noGrp="1"/>
          </p:cNvSpPr>
          <p:nvPr>
            <p:ph idx="1"/>
          </p:nvPr>
        </p:nvSpPr>
        <p:spPr/>
        <p:txBody>
          <a:bodyPr>
            <a:normAutofit fontScale="70000" lnSpcReduction="20000"/>
          </a:bodyPr>
          <a:lstStyle/>
          <a:p>
            <a:r>
              <a:rPr lang="en-US" dirty="0"/>
              <a:t> </a:t>
            </a:r>
          </a:p>
          <a:p>
            <a:r>
              <a:rPr lang="en-US" dirty="0"/>
              <a:t>James Madison published that Federalist No. 10 to inform these people about these issues and potential solutions for the establishment of factions. </a:t>
            </a:r>
            <a:endParaRPr lang="en-US" dirty="0" smtClean="0"/>
          </a:p>
          <a:p>
            <a:r>
              <a:rPr lang="en-US" dirty="0" smtClean="0"/>
              <a:t>Through </a:t>
            </a:r>
            <a:r>
              <a:rPr lang="en-US" dirty="0"/>
              <a:t>multiple arguments concerning the risks of factions and the benefits of the democracy, Madison" s great debate was in favor of the United States </a:t>
            </a:r>
            <a:r>
              <a:rPr lang="en-US" dirty="0" smtClean="0"/>
              <a:t>Constitution</a:t>
            </a:r>
            <a:r>
              <a:rPr lang="en-US" dirty="0"/>
              <a:t> </a:t>
            </a:r>
            <a:r>
              <a:rPr lang="en-US" dirty="0" smtClean="0"/>
              <a:t>(</a:t>
            </a:r>
            <a:r>
              <a:rPr lang="en-US" dirty="0" smtClean="0"/>
              <a:t>Horne, 2015). </a:t>
            </a:r>
            <a:endParaRPr lang="en-US" dirty="0" smtClean="0"/>
          </a:p>
          <a:p>
            <a:r>
              <a:rPr lang="en-US" dirty="0" smtClean="0"/>
              <a:t>Madison </a:t>
            </a:r>
            <a:r>
              <a:rPr lang="en-US" dirty="0"/>
              <a:t>determined the sect as "the figure of citizens, whether amounting to the number or age of those units, who represent joined and actuated by some general desire of passion or interest, adverse to the rights of other citizens or the permanent and aggregate interests of the community.”These radicals are just needed for …show more content</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 policy </a:t>
            </a:r>
            <a:endParaRPr lang="en-US" dirty="0"/>
          </a:p>
        </p:txBody>
      </p:sp>
      <p:sp>
        <p:nvSpPr>
          <p:cNvPr id="3" name="Content Placeholder 2"/>
          <p:cNvSpPr>
            <a:spLocks noGrp="1"/>
          </p:cNvSpPr>
          <p:nvPr>
            <p:ph idx="1"/>
          </p:nvPr>
        </p:nvSpPr>
        <p:spPr/>
        <p:txBody>
          <a:bodyPr>
            <a:normAutofit fontScale="92500" lnSpcReduction="20000"/>
          </a:bodyPr>
          <a:lstStyle/>
          <a:p>
            <a:r>
              <a:rPr lang="en-US" dirty="0"/>
              <a:t>Benefit groups represent an integral part of the political picture of the United States. </a:t>
            </a:r>
            <a:endParaRPr lang="en-US" dirty="0" smtClean="0"/>
          </a:p>
          <a:p>
            <a:r>
              <a:rPr lang="en-US" dirty="0" smtClean="0"/>
              <a:t>James </a:t>
            </a:r>
            <a:r>
              <a:rPr lang="en-US" dirty="0"/>
              <a:t>Madison </a:t>
            </a:r>
            <a:r>
              <a:rPr lang="en-US" dirty="0" smtClean="0"/>
              <a:t> </a:t>
            </a:r>
            <a:r>
              <a:rPr lang="en-US" dirty="0"/>
              <a:t>regarded benefit groups as the necessary evil. </a:t>
            </a:r>
            <a:endParaRPr lang="en-US" dirty="0" smtClean="0"/>
          </a:p>
          <a:p>
            <a:r>
              <a:rPr lang="en-US" dirty="0" smtClean="0"/>
              <a:t>He </a:t>
            </a:r>
            <a:r>
              <a:rPr lang="en-US" dirty="0"/>
              <a:t>thought that interest groups not just conflict with each other but also conflict with this general quality. </a:t>
            </a:r>
            <a:endParaRPr lang="en-US" dirty="0" smtClean="0"/>
          </a:p>
          <a:p>
            <a:r>
              <a:rPr lang="en-US" dirty="0" smtClean="0"/>
              <a:t>However</a:t>
            </a:r>
            <a:r>
              <a:rPr lang="en-US" dirty="0"/>
              <a:t>, Madison believed that abolishing interest groups could kill </a:t>
            </a:r>
            <a:r>
              <a:rPr lang="en-US" dirty="0" smtClean="0"/>
              <a:t>liberty a </a:t>
            </a:r>
            <a:r>
              <a:rPr lang="en-US" dirty="0"/>
              <a:t>cure "worse than the illness."</a:t>
            </a:r>
          </a:p>
          <a:p>
            <a:r>
              <a:rPr lang="en-US" dirty="0"/>
              <a:t>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 policy </a:t>
            </a:r>
            <a:endParaRPr lang="en-US" dirty="0"/>
          </a:p>
        </p:txBody>
      </p:sp>
      <p:sp>
        <p:nvSpPr>
          <p:cNvPr id="3" name="Content Placeholder 2"/>
          <p:cNvSpPr>
            <a:spLocks noGrp="1"/>
          </p:cNvSpPr>
          <p:nvPr>
            <p:ph idx="1"/>
          </p:nvPr>
        </p:nvSpPr>
        <p:spPr/>
        <p:txBody>
          <a:bodyPr>
            <a:normAutofit fontScale="77500" lnSpcReduction="20000"/>
          </a:bodyPr>
          <a:lstStyle/>
          <a:p>
            <a:r>
              <a:rPr lang="en-US" dirty="0"/>
              <a:t>While the term interest set is not mentioned in the U.S. Constitution, the framers were informed that people could band together in the effort to take authorities in their favor. </a:t>
            </a:r>
            <a:endParaRPr lang="en-US" dirty="0" smtClean="0"/>
          </a:p>
          <a:p>
            <a:r>
              <a:rPr lang="en-US" dirty="0" smtClean="0"/>
              <a:t>At </a:t>
            </a:r>
            <a:r>
              <a:rPr lang="en-US" dirty="0"/>
              <a:t>Federalist No. 10, James Madison warned of the risks of "factions," minorities who could manage in topics they thought strongly about, perhaps to the detriment of the number. </a:t>
            </a:r>
            <a:endParaRPr lang="en-US" dirty="0" smtClean="0"/>
          </a:p>
          <a:p>
            <a:r>
              <a:rPr lang="en-US" dirty="0" smtClean="0"/>
              <a:t>But </a:t>
            </a:r>
            <a:r>
              <a:rPr lang="en-US" dirty="0"/>
              <a:t>Madison thought limiting these factions was worse than confronting these evils they might make because such restrictions could violate personal freedoms. </a:t>
            </a:r>
            <a:endParaRPr lang="en-US" dirty="0" smtClean="0"/>
          </a:p>
          <a:p>
            <a:r>
              <a:rPr lang="en-US" dirty="0" smtClean="0"/>
              <a:t>Instead</a:t>
            </a:r>
            <a:r>
              <a:rPr lang="en-US" dirty="0"/>
              <a:t>, the natural means to keep factions was to make them grow and compete against each other.</a:t>
            </a:r>
          </a:p>
          <a:p>
            <a:endParaRPr lang="en-US" dirty="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 policy </a:t>
            </a:r>
            <a:endParaRPr lang="en-US" dirty="0"/>
          </a:p>
        </p:txBody>
      </p:sp>
      <p:sp>
        <p:nvSpPr>
          <p:cNvPr id="3" name="Content Placeholder 2"/>
          <p:cNvSpPr>
            <a:spLocks noGrp="1"/>
          </p:cNvSpPr>
          <p:nvPr>
            <p:ph idx="1"/>
          </p:nvPr>
        </p:nvSpPr>
        <p:spPr/>
        <p:txBody>
          <a:bodyPr>
            <a:normAutofit fontScale="77500" lnSpcReduction="20000"/>
          </a:bodyPr>
          <a:lstStyle/>
          <a:p>
            <a:r>
              <a:rPr lang="en-US" dirty="0"/>
              <a:t>Federalists’ number 10 was published by James Madison where he talked about that concern of factions. (Say what the faction is) Madison argued that if anyone faction turned into too large, it would overthrow the regime. It is unrealistic. </a:t>
            </a:r>
            <a:endParaRPr lang="en-US" dirty="0" smtClean="0"/>
          </a:p>
          <a:p>
            <a:r>
              <a:rPr lang="en-US" dirty="0" smtClean="0"/>
              <a:t>However</a:t>
            </a:r>
            <a:r>
              <a:rPr lang="en-US" dirty="0"/>
              <a:t>, it removes factions from society. If the disagreement is the minority, the majority would be able to overcome its views by regular voting. </a:t>
            </a:r>
            <a:endParaRPr lang="en-US" dirty="0" smtClean="0"/>
          </a:p>
          <a:p>
            <a:r>
              <a:rPr lang="en-US" dirty="0" smtClean="0"/>
              <a:t>Madison </a:t>
            </a:r>
            <a:r>
              <a:rPr lang="en-US" dirty="0"/>
              <a:t>said that in a substantial broad government like that one produced by this law, there could be more involved so it is less possible that the number faction would always exist and if it does it would be hard for everyone with that believes it to join together as one.</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 policy </a:t>
            </a:r>
            <a:endParaRPr lang="en-US" dirty="0"/>
          </a:p>
        </p:txBody>
      </p:sp>
      <p:sp>
        <p:nvSpPr>
          <p:cNvPr id="3" name="Content Placeholder 2"/>
          <p:cNvSpPr>
            <a:spLocks noGrp="1"/>
          </p:cNvSpPr>
          <p:nvPr>
            <p:ph idx="1"/>
          </p:nvPr>
        </p:nvSpPr>
        <p:spPr/>
        <p:txBody>
          <a:bodyPr>
            <a:normAutofit fontScale="85000" lnSpcReduction="20000"/>
          </a:bodyPr>
          <a:lstStyle/>
          <a:p>
            <a:r>
              <a:rPr lang="en-US" dirty="0"/>
              <a:t>Madison first evaluated that there are two ways to determine the harm caused by faction: Either of the reasons of faction or command its consequences. </a:t>
            </a:r>
            <a:endParaRPr lang="en-US" dirty="0" smtClean="0"/>
          </a:p>
          <a:p>
            <a:r>
              <a:rPr lang="en-US" dirty="0" smtClean="0"/>
              <a:t>He </a:t>
            </a:r>
            <a:r>
              <a:rPr lang="en-US" dirty="0"/>
              <a:t>then identifies these two methods to removing these reasons of faction: </a:t>
            </a:r>
            <a:endParaRPr lang="en-US" dirty="0" smtClean="0"/>
          </a:p>
          <a:p>
            <a:r>
              <a:rPr lang="en-US" dirty="0" smtClean="0"/>
              <a:t>Firstly</a:t>
            </a:r>
            <a:r>
              <a:rPr lang="en-US" dirty="0"/>
              <a:t>, ruining freedom, which could be because "freedom is to faction what wind is to destroy s," but it is impossible to perform because liberty is essential to political life. </a:t>
            </a:r>
            <a:endParaRPr lang="en-US" dirty="0" smtClean="0"/>
          </a:p>
          <a:p>
            <a:r>
              <a:rPr lang="en-US" dirty="0" smtClean="0"/>
              <a:t>After </a:t>
            </a:r>
            <a:r>
              <a:rPr lang="en-US" dirty="0"/>
              <a:t>all, Americans struggled for it within the English Revolution. The second alternative, making a world homogeneous in beliefs and interests, is impracticable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 policy </a:t>
            </a:r>
            <a:endParaRPr lang="en-US" dirty="0"/>
          </a:p>
        </p:txBody>
      </p:sp>
      <p:sp>
        <p:nvSpPr>
          <p:cNvPr id="3" name="Content Placeholder 2"/>
          <p:cNvSpPr>
            <a:spLocks noGrp="1"/>
          </p:cNvSpPr>
          <p:nvPr>
            <p:ph idx="1"/>
          </p:nvPr>
        </p:nvSpPr>
        <p:spPr/>
        <p:txBody>
          <a:bodyPr>
            <a:normAutofit fontScale="85000" lnSpcReduction="20000"/>
          </a:bodyPr>
          <a:lstStyle/>
          <a:p>
            <a:r>
              <a:rPr lang="en-US" dirty="0"/>
              <a:t>Madison first evaluated that there are two ways to determine the harm caused by faction: Either of the reasons of faction or command its consequences. </a:t>
            </a:r>
            <a:endParaRPr lang="en-US" dirty="0" smtClean="0"/>
          </a:p>
          <a:p>
            <a:r>
              <a:rPr lang="en-US" dirty="0" smtClean="0"/>
              <a:t>He </a:t>
            </a:r>
            <a:r>
              <a:rPr lang="en-US" dirty="0"/>
              <a:t>then identifies these two methods to removing these reasons of </a:t>
            </a:r>
            <a:r>
              <a:rPr lang="en-US" dirty="0" smtClean="0"/>
              <a:t>faction (</a:t>
            </a:r>
            <a:r>
              <a:rPr lang="en-US" dirty="0" err="1" smtClean="0"/>
              <a:t>Scherr</a:t>
            </a:r>
            <a:r>
              <a:rPr lang="en-US" dirty="0" smtClean="0"/>
              <a:t>, 2018).</a:t>
            </a:r>
            <a:endParaRPr lang="en-US" dirty="0" smtClean="0"/>
          </a:p>
          <a:p>
            <a:r>
              <a:rPr lang="en-US" dirty="0" smtClean="0"/>
              <a:t>Firstly</a:t>
            </a:r>
            <a:r>
              <a:rPr lang="en-US" dirty="0"/>
              <a:t>, ruining freedom, which could be because "freedom is to faction what wind is to destroy s," but it is impossible to perform because liberty is essential to political life. After all, Americans struggled for it within the English Revolution. </a:t>
            </a:r>
            <a:endParaRPr lang="en-US" dirty="0" smtClean="0"/>
          </a:p>
          <a:p>
            <a:r>
              <a:rPr lang="en-US" dirty="0" smtClean="0"/>
              <a:t>The </a:t>
            </a:r>
            <a:r>
              <a:rPr lang="en-US" dirty="0"/>
              <a:t>second alternative, making a world homogeneous in beliefs and interests, is impracticable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 policy</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Developments in technology and governance reshaped the societal system. </a:t>
            </a:r>
          </a:p>
          <a:p>
            <a:r>
              <a:rPr lang="en-US" dirty="0" smtClean="0"/>
              <a:t>The recognizable peasantry continued to live in West Europe, but it increasingly got to adjust to new methods. In some countries (most notably, the </a:t>
            </a:r>
          </a:p>
          <a:p>
            <a:r>
              <a:rPr lang="en-US" dirty="0" smtClean="0"/>
              <a:t>Netherlands and Denmark) the collaborative move spread to allow peasants to exchange farm goods and other specialties to those developing urban areas without abandoning individual land ownership. </a:t>
            </a:r>
          </a:p>
          <a:p>
            <a:r>
              <a:rPr lang="en-US" dirty="0" smtClean="0"/>
              <a:t>Some peasants started to reach new levels of training and to embrace designs, e.g., new crops, better seeds, and fertilizers; they also began to introduce politically, discovering to press governments to protect their agricultural interests (</a:t>
            </a:r>
            <a:r>
              <a:rPr lang="en-US" dirty="0" smtClean="0"/>
              <a:t>Bell 2018)</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References</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a:t>Bell, D. A., &amp; </a:t>
            </a:r>
            <a:r>
              <a:rPr lang="en-US" dirty="0" err="1"/>
              <a:t>Mintzker</a:t>
            </a:r>
            <a:r>
              <a:rPr lang="en-US" dirty="0"/>
              <a:t>, Y. (Eds.). (2018). </a:t>
            </a:r>
            <a:r>
              <a:rPr lang="en-US" i="1" dirty="0"/>
              <a:t>Rethinking the Age of Revolutions: France and the Birth of the Modern World</a:t>
            </a:r>
            <a:r>
              <a:rPr lang="en-US" dirty="0"/>
              <a:t>. Oxford University Press</a:t>
            </a:r>
            <a:r>
              <a:rPr lang="en-US" dirty="0" smtClean="0"/>
              <a:t>.</a:t>
            </a:r>
          </a:p>
          <a:p>
            <a:r>
              <a:rPr lang="en-US" dirty="0" err="1"/>
              <a:t>Scherr</a:t>
            </a:r>
            <a:r>
              <a:rPr lang="en-US" dirty="0"/>
              <a:t>, A. (2018). </a:t>
            </a:r>
            <a:r>
              <a:rPr lang="en-US" i="1" dirty="0"/>
              <a:t>John Adams, Slavery, and Race: Ideas, Politics, and Diplomacy in an Age of Crisis</a:t>
            </a:r>
            <a:r>
              <a:rPr lang="en-US" dirty="0"/>
              <a:t>. ABC-CLIO</a:t>
            </a:r>
            <a:r>
              <a:rPr lang="en-US" dirty="0" smtClean="0"/>
              <a:t>.</a:t>
            </a:r>
          </a:p>
          <a:p>
            <a:r>
              <a:rPr lang="en-US" dirty="0" smtClean="0"/>
              <a:t>Horne, G. (2015). Confronting Black Jacobins: The US, the Haitian Revolution, and the Origins of the Dominican Republic. NYU Press.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TotalTime>
  <Words>2548</Words>
  <Application>Microsoft Office PowerPoint</Application>
  <PresentationFormat>On-screen Show (4:3)</PresentationFormat>
  <Paragraphs>80</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Interest policy </vt:lpstr>
      <vt:lpstr>Interest policy </vt:lpstr>
      <vt:lpstr>Interest policy </vt:lpstr>
      <vt:lpstr>Interest policy </vt:lpstr>
      <vt:lpstr>Interest policy </vt:lpstr>
      <vt:lpstr>Interest policy </vt:lpstr>
      <vt:lpstr>Interest policy </vt:lpstr>
      <vt:lpstr>Interest policy </vt:lpstr>
      <vt:lpstr>Interest policy </vt:lpstr>
      <vt:lpstr>Interest policy </vt:lpstr>
      <vt:lpstr>Interest policy</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Interest policy</dc:title>
  <dc:creator>fapmaster</dc:creator>
  <cp:lastModifiedBy>fapmaster</cp:lastModifiedBy>
  <cp:revision>8</cp:revision>
  <dcterms:created xsi:type="dcterms:W3CDTF">2019-05-26T12:05:06Z</dcterms:created>
  <dcterms:modified xsi:type="dcterms:W3CDTF">2019-05-26T13:03:43Z</dcterms:modified>
</cp:coreProperties>
</file>